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9" r:id="rId5"/>
    <p:sldId id="278" r:id="rId6"/>
    <p:sldId id="270" r:id="rId7"/>
    <p:sldId id="260" r:id="rId8"/>
    <p:sldId id="271" r:id="rId9"/>
    <p:sldId id="273" r:id="rId10"/>
    <p:sldId id="274" r:id="rId11"/>
    <p:sldId id="275" r:id="rId12"/>
    <p:sldId id="276" r:id="rId13"/>
    <p:sldId id="267" r:id="rId14"/>
    <p:sldId id="264" r:id="rId15"/>
    <p:sldId id="277" r:id="rId16"/>
    <p:sldId id="272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>
    <a:srgbClr val="0D0D0D"/>
  </p:clrMru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386" autoAdjust="0"/>
    <p:restoredTop sz="94660"/>
  </p:normalViewPr>
  <p:slideViewPr>
    <p:cSldViewPr>
      <p:cViewPr varScale="1">
        <p:scale>
          <a:sx n="43" d="100"/>
          <a:sy n="43" d="100"/>
        </p:scale>
        <p:origin x="-1464" y="-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Line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Line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3429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10287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7145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2057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24003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2743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4132367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proschoolonline.com/blog/predictive-analytics-meaning-important-algorithms-learn" TargetMode="External"/><Relationship Id="rId5" Type="http://schemas.openxmlformats.org/officeDocument/2006/relationships/hyperlink" Target="https://www.researchgate.net/publication/313851778" TargetMode="External"/><Relationship Id="rId4" Type="http://schemas.openxmlformats.org/officeDocument/2006/relationships/hyperlink" Target="https://www.researchgate.net/publication/28283626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hueOff val="147319"/>
                <a:satOff val="13526"/>
                <a:lumOff val="-23026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 descr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  <a:effectLst>
            <a:outerShdw blurRad="177800" dist="76200" dir="2700000" rotWithShape="0">
              <a:srgbClr val="000000">
                <a:alpha val="64000"/>
              </a:srgbClr>
            </a:outerShdw>
          </a:effectLst>
        </p:spPr>
      </p:pic>
      <p:sp>
        <p:nvSpPr>
          <p:cNvPr id="129" name="Rectangle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0" name="Line"/>
          <p:cNvSpPr>
            <a:spLocks noGrp="1"/>
          </p:cNvSpPr>
          <p:nvPr>
            <p:ph type="body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internet of th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IN" sz="6600" dirty="0" smtClean="0">
                <a:latin typeface="Times" pitchFamily="18" charset="0"/>
              </a:rPr>
              <a:t>Employee recommendation system</a:t>
            </a:r>
            <a:endParaRPr sz="6600">
              <a:latin typeface="Times" pitchFamily="18" charset="0"/>
            </a:endParaRPr>
          </a:p>
        </p:txBody>
      </p:sp>
      <p:sp>
        <p:nvSpPr>
          <p:cNvPr id="132" name="Smart Parking System"/>
          <p:cNvSpPr txBox="1">
            <a:spLocks noGrp="1"/>
          </p:cNvSpPr>
          <p:nvPr>
            <p:ph type="body" sz="quarter" idx="1"/>
          </p:nvPr>
        </p:nvSpPr>
        <p:spPr>
          <a:xfrm>
            <a:off x="571500" y="7772400"/>
            <a:ext cx="11861800" cy="12319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900">
                <a:solidFill>
                  <a:srgbClr val="FF2712"/>
                </a:solidFill>
              </a:defRPr>
            </a:lvl1pPr>
          </a:lstStyle>
          <a:p>
            <a:r>
              <a:rPr lang="en-IN" sz="6000" b="1" i="0" dirty="0" smtClean="0">
                <a:latin typeface="Times" pitchFamily="18" charset="0"/>
              </a:rPr>
              <a:t>BE </a:t>
            </a:r>
            <a:r>
              <a:rPr lang="en-IN" sz="6000" b="1" i="0" dirty="0" smtClean="0">
                <a:latin typeface="Times" pitchFamily="18" charset="0"/>
              </a:rPr>
              <a:t>PROJECT</a:t>
            </a:r>
            <a:endParaRPr sz="6000" b="1" i="0">
              <a:latin typeface="Times" pitchFamily="18" charset="0"/>
            </a:endParaRPr>
          </a:p>
        </p:txBody>
      </p:sp>
      <p:pic>
        <p:nvPicPr>
          <p:cNvPr id="133" name="car.gif" descr="ca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9060"/>
            <a:ext cx="4533900" cy="3352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xit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1" animBg="1" advAuto="0"/>
      <p:bldP spid="133" grpId="2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>
            <a:spLocks noGrp="1"/>
          </p:cNvSpPr>
          <p:nvPr>
            <p:ph type="body" idx="13"/>
          </p:nvPr>
        </p:nvSpPr>
        <p:spPr>
          <a:xfrm>
            <a:off x="419100" y="1574800"/>
            <a:ext cx="118618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Block diagram"/>
          <p:cNvSpPr txBox="1">
            <a:spLocks noGrp="1"/>
          </p:cNvSpPr>
          <p:nvPr>
            <p:ph type="title"/>
          </p:nvPr>
        </p:nvSpPr>
        <p:spPr>
          <a:xfrm>
            <a:off x="419100" y="482600"/>
            <a:ext cx="11861800" cy="723900"/>
          </a:xfrm>
          <a:prstGeom prst="rect">
            <a:avLst/>
          </a:prstGeom>
          <a:solidFill>
            <a:schemeClr val="accent5">
              <a:satOff val="7361"/>
              <a:lumOff val="7535"/>
            </a:schemeClr>
          </a:solidFill>
        </p:spPr>
        <p:txBody>
          <a:bodyPr>
            <a:noAutofit/>
          </a:bodyPr>
          <a:lstStyle>
            <a:lvl1pPr algn="ctr" defTabSz="490727">
              <a:spcBef>
                <a:spcPts val="0"/>
              </a:spcBef>
              <a:defRPr sz="4368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400" b="1" dirty="0" smtClean="0"/>
              <a:t>Results</a:t>
            </a:r>
            <a:endParaRPr lang="en-US" sz="4400" b="1" dirty="0"/>
          </a:p>
        </p:txBody>
      </p:sp>
      <p:sp>
        <p:nvSpPr>
          <p:cNvPr id="6" name="To minimize the effects of on street parking upon road safety and congestion.…"/>
          <p:cNvSpPr txBox="1">
            <a:spLocks/>
          </p:cNvSpPr>
          <p:nvPr/>
        </p:nvSpPr>
        <p:spPr>
          <a:xfrm>
            <a:off x="863600" y="1803400"/>
            <a:ext cx="11557000" cy="72263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69900" marR="0" lvl="0" indent="-469900" algn="just" defTabSz="584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/>
            </a:pPr>
            <a:endParaRPr kumimoji="0" lang="en-US" sz="3600" i="0" u="none" strike="noStrike" kern="0" cap="none" spc="0" normalizeH="0" baseline="0" noProof="0" dirty="0" smtClean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  <a:sym typeface="Iowan Old Styl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400" y="1752600"/>
            <a:ext cx="11734800" cy="747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a14="http://schemas.microsoft.com/office/drawing/2010/main" xmlns:m="http://schemas.openxmlformats.org/officeDocument/2006/math" xmlns="" Requires="p14">
      <p:transition spd="fast" advClick="1" p14:dur="4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>
            <a:spLocks noGrp="1"/>
          </p:cNvSpPr>
          <p:nvPr>
            <p:ph type="body" idx="13"/>
          </p:nvPr>
        </p:nvSpPr>
        <p:spPr>
          <a:xfrm>
            <a:off x="419100" y="1574800"/>
            <a:ext cx="118618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Block diagram"/>
          <p:cNvSpPr txBox="1">
            <a:spLocks noGrp="1"/>
          </p:cNvSpPr>
          <p:nvPr>
            <p:ph type="title"/>
          </p:nvPr>
        </p:nvSpPr>
        <p:spPr>
          <a:xfrm>
            <a:off x="419100" y="482600"/>
            <a:ext cx="11861800" cy="723900"/>
          </a:xfrm>
          <a:prstGeom prst="rect">
            <a:avLst/>
          </a:prstGeom>
          <a:solidFill>
            <a:schemeClr val="accent5">
              <a:satOff val="7361"/>
              <a:lumOff val="7535"/>
            </a:schemeClr>
          </a:solidFill>
        </p:spPr>
        <p:txBody>
          <a:bodyPr>
            <a:noAutofit/>
          </a:bodyPr>
          <a:lstStyle>
            <a:lvl1pPr algn="ctr" defTabSz="490727">
              <a:spcBef>
                <a:spcPts val="0"/>
              </a:spcBef>
              <a:defRPr sz="4368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400" b="1" dirty="0" smtClean="0"/>
              <a:t>Results</a:t>
            </a:r>
            <a:endParaRPr lang="en-US" sz="4400" b="1" dirty="0"/>
          </a:p>
        </p:txBody>
      </p:sp>
      <p:sp>
        <p:nvSpPr>
          <p:cNvPr id="6" name="To minimize the effects of on street parking upon road safety and congestion.…"/>
          <p:cNvSpPr txBox="1">
            <a:spLocks/>
          </p:cNvSpPr>
          <p:nvPr/>
        </p:nvSpPr>
        <p:spPr>
          <a:xfrm>
            <a:off x="863600" y="1803400"/>
            <a:ext cx="11557000" cy="72263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69900" marR="0" lvl="0" indent="-469900" algn="just" defTabSz="584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/>
            </a:pPr>
            <a:endParaRPr kumimoji="0" lang="en-US" sz="3600" i="0" u="none" strike="noStrike" kern="0" cap="none" spc="0" normalizeH="0" baseline="0" noProof="0" dirty="0" smtClean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  <a:sym typeface="Iowan Old Style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1828800"/>
            <a:ext cx="11406187" cy="7283805"/>
          </a:xfrm>
          <a:prstGeom prst="rect">
            <a:avLst/>
          </a:prstGeom>
          <a:noFill/>
          <a:ln w="9525">
            <a:solidFill>
              <a:srgbClr val="0D0D0D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a14="http://schemas.microsoft.com/office/drawing/2010/main" xmlns:m="http://schemas.openxmlformats.org/officeDocument/2006/math" xmlns="" Requires="p14">
      <p:transition spd="fast" advClick="1" p14:dur="4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>
            <a:spLocks noGrp="1"/>
          </p:cNvSpPr>
          <p:nvPr>
            <p:ph type="body" idx="13"/>
          </p:nvPr>
        </p:nvSpPr>
        <p:spPr>
          <a:xfrm>
            <a:off x="419100" y="1574800"/>
            <a:ext cx="118618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Block diagram"/>
          <p:cNvSpPr txBox="1">
            <a:spLocks noGrp="1"/>
          </p:cNvSpPr>
          <p:nvPr>
            <p:ph type="title"/>
          </p:nvPr>
        </p:nvSpPr>
        <p:spPr>
          <a:xfrm>
            <a:off x="419100" y="482600"/>
            <a:ext cx="11861800" cy="723900"/>
          </a:xfrm>
          <a:prstGeom prst="rect">
            <a:avLst/>
          </a:prstGeom>
          <a:solidFill>
            <a:schemeClr val="accent5">
              <a:satOff val="7361"/>
              <a:lumOff val="7535"/>
            </a:schemeClr>
          </a:solidFill>
        </p:spPr>
        <p:txBody>
          <a:bodyPr>
            <a:noAutofit/>
          </a:bodyPr>
          <a:lstStyle>
            <a:lvl1pPr algn="ctr" defTabSz="490727">
              <a:spcBef>
                <a:spcPts val="0"/>
              </a:spcBef>
              <a:defRPr sz="4368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400" b="1" dirty="0" smtClean="0"/>
              <a:t>Results</a:t>
            </a:r>
            <a:endParaRPr lang="en-US" sz="4400" b="1" dirty="0"/>
          </a:p>
        </p:txBody>
      </p:sp>
      <p:sp>
        <p:nvSpPr>
          <p:cNvPr id="6" name="To minimize the effects of on street parking upon road safety and congestion.…"/>
          <p:cNvSpPr txBox="1">
            <a:spLocks/>
          </p:cNvSpPr>
          <p:nvPr/>
        </p:nvSpPr>
        <p:spPr>
          <a:xfrm>
            <a:off x="863600" y="1803400"/>
            <a:ext cx="11557000" cy="72263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469900" marR="0" lvl="0" indent="-469900" algn="just" defTabSz="584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/>
            </a:pPr>
            <a:endParaRPr kumimoji="0" lang="en-US" sz="3600" i="0" u="none" strike="noStrike" kern="0" cap="none" spc="0" normalizeH="0" baseline="0" noProof="0" dirty="0" smtClean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  <a:sym typeface="Iowan Old Style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3048000"/>
            <a:ext cx="1135380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016000" y="2057400"/>
            <a:ext cx="9525000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b="1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Selected Candidates</a:t>
            </a:r>
            <a:endParaRPr kumimoji="0" lang="en-IN" sz="2800" b="1" i="0" u="none" strike="noStrike" cap="none" spc="28" normalizeH="0" baseline="0" dirty="0">
              <a:ln>
                <a:noFill/>
              </a:ln>
              <a:solidFill>
                <a:srgbClr val="0D0D0D"/>
              </a:solidFill>
              <a:effectLst/>
              <a:uFillTx/>
              <a:latin typeface="Times New Roman" pitchFamily="18" charset="0"/>
              <a:cs typeface="Times New Roman" pitchFamily="18" charset="0"/>
              <a:sym typeface="Iowan Old Sty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a14="http://schemas.microsoft.com/office/drawing/2010/main" xmlns:m="http://schemas.openxmlformats.org/officeDocument/2006/math" xmlns="" Requires="p14">
      <p:transition spd="fast" advClick="1" p14:dur="4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3" name="Future Scope"/>
          <p:cNvSpPr txBox="1">
            <a:spLocks noGrp="1"/>
          </p:cNvSpPr>
          <p:nvPr>
            <p:ph type="title"/>
          </p:nvPr>
        </p:nvSpPr>
        <p:spPr>
          <a:xfrm>
            <a:off x="419100" y="482600"/>
            <a:ext cx="11861800" cy="723900"/>
          </a:xfrm>
          <a:prstGeom prst="rect">
            <a:avLst/>
          </a:prstGeom>
          <a:solidFill>
            <a:schemeClr val="accent5">
              <a:satOff val="7361"/>
              <a:lumOff val="7535"/>
            </a:schemeClr>
          </a:solidFill>
        </p:spPr>
        <p:txBody>
          <a:bodyPr>
            <a:normAutofit fontScale="90000"/>
          </a:bodyPr>
          <a:lstStyle>
            <a:lvl1pPr algn="ctr" defTabSz="426466">
              <a:spcBef>
                <a:spcPts val="0"/>
              </a:spcBef>
              <a:defRPr sz="438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b="1" dirty="0" smtClean="0"/>
              <a:t>Conclusion</a:t>
            </a:r>
            <a:endParaRPr b="1" dirty="0"/>
          </a:p>
        </p:txBody>
      </p:sp>
      <p:sp>
        <p:nvSpPr>
          <p:cNvPr id="264" name="An automated bill generation of the vehicle can be added based on the number…"/>
          <p:cNvSpPr txBox="1"/>
          <p:nvPr/>
        </p:nvSpPr>
        <p:spPr>
          <a:xfrm>
            <a:off x="330200" y="2514600"/>
            <a:ext cx="12376495" cy="5745163"/>
          </a:xfrm>
          <a:prstGeom prst="rect">
            <a:avLst/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/>
            <a:r>
              <a:rPr lang="en-US" sz="3200" b="1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Employee Recommendation System will solve the hiring problem of many organizations  by recommending the  most suitable employee by analyzing resumes. </a:t>
            </a:r>
          </a:p>
          <a:p>
            <a:pPr algn="just"/>
            <a:r>
              <a:rPr lang="en-US" sz="3200" b="1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System will collect the resumes , will preprocess it to convert it into the form suitable for text mining</a:t>
            </a:r>
          </a:p>
          <a:p>
            <a:pPr algn="just"/>
            <a:r>
              <a:rPr lang="en-US" sz="3200" b="1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System will extract the information from document such as skill set, education.</a:t>
            </a:r>
          </a:p>
          <a:p>
            <a:pPr algn="just"/>
            <a:r>
              <a:rPr lang="en-US" sz="3200" b="1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Based on the parameters set by the organization system will recommend employee by using machine learning algorithm. </a:t>
            </a:r>
          </a:p>
          <a:p>
            <a:pPr algn="just"/>
            <a:r>
              <a:rPr lang="en-US" sz="3200" b="1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b="1" i="0" dirty="0">
              <a:solidFill>
                <a:srgbClr val="0D0D0D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32513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3" name="Future Scope"/>
          <p:cNvSpPr txBox="1">
            <a:spLocks noGrp="1"/>
          </p:cNvSpPr>
          <p:nvPr>
            <p:ph type="title"/>
          </p:nvPr>
        </p:nvSpPr>
        <p:spPr>
          <a:xfrm>
            <a:off x="419100" y="482600"/>
            <a:ext cx="11861800" cy="723900"/>
          </a:xfrm>
          <a:prstGeom prst="rect">
            <a:avLst/>
          </a:prstGeom>
          <a:solidFill>
            <a:schemeClr val="accent5">
              <a:satOff val="7361"/>
              <a:lumOff val="7535"/>
            </a:schemeClr>
          </a:solidFill>
        </p:spPr>
        <p:txBody>
          <a:bodyPr>
            <a:normAutofit fontScale="90000"/>
          </a:bodyPr>
          <a:lstStyle>
            <a:lvl1pPr algn="ctr" defTabSz="426466">
              <a:spcBef>
                <a:spcPts val="0"/>
              </a:spcBef>
              <a:defRPr sz="438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IN" dirty="0" smtClean="0"/>
              <a:t>References</a:t>
            </a:r>
            <a:endParaRPr/>
          </a:p>
        </p:txBody>
      </p:sp>
      <p:sp>
        <p:nvSpPr>
          <p:cNvPr id="264" name="An automated bill generation of the vehicle can be added based on the number…"/>
          <p:cNvSpPr txBox="1"/>
          <p:nvPr/>
        </p:nvSpPr>
        <p:spPr>
          <a:xfrm>
            <a:off x="76200" y="2408392"/>
            <a:ext cx="12928600" cy="3590727"/>
          </a:xfrm>
          <a:prstGeom prst="rect">
            <a:avLst/>
          </a:prstGeom>
          <a:blipFill>
            <a:blip r:embed="rId2"/>
          </a:blip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/>
            <a:r>
              <a:rPr lang="en-US" b="1" i="0" dirty="0" smtClean="0"/>
              <a:t>1] </a:t>
            </a:r>
            <a:r>
              <a:rPr lang="en-US" b="1" i="0" dirty="0" smtClean="0">
                <a:hlinkClick r:id="rId3"/>
              </a:rPr>
              <a:t>https://www.researchgate.net/publication/314132367</a:t>
            </a:r>
            <a:endParaRPr lang="en-US" b="1" i="0" dirty="0" smtClean="0"/>
          </a:p>
          <a:p>
            <a:pPr algn="just"/>
            <a:r>
              <a:rPr lang="en-US" b="1" i="0" dirty="0" smtClean="0"/>
              <a:t>2] </a:t>
            </a:r>
            <a:r>
              <a:rPr lang="en-US" b="1" i="0" dirty="0" smtClean="0">
                <a:hlinkClick r:id="rId4"/>
              </a:rPr>
              <a:t>https://www.researchgate.net/publication/282836265</a:t>
            </a:r>
            <a:endParaRPr lang="en-US" b="1" i="0" dirty="0" smtClean="0"/>
          </a:p>
          <a:p>
            <a:pPr algn="just"/>
            <a:r>
              <a:rPr lang="en-US" b="1" i="0" dirty="0" smtClean="0"/>
              <a:t>3] </a:t>
            </a:r>
            <a:r>
              <a:rPr lang="en-US" b="1" i="0" dirty="0" smtClean="0">
                <a:hlinkClick r:id="rId5"/>
              </a:rPr>
              <a:t>https://www.researchgate.net/publication/313851778</a:t>
            </a:r>
            <a:endParaRPr lang="en-US" b="1" i="0" dirty="0" smtClean="0"/>
          </a:p>
          <a:p>
            <a:pPr algn="just"/>
            <a:r>
              <a:rPr lang="en-US" b="1" i="0" dirty="0" smtClean="0"/>
              <a:t>4]</a:t>
            </a:r>
            <a:r>
              <a:rPr lang="en-US" b="1" i="0" dirty="0" smtClean="0">
                <a:hlinkClick r:id="rId6"/>
              </a:rPr>
              <a:t>https://www.proschoolonline.com/blog/predictive-analytics-meaning-important-algorithms-learn</a:t>
            </a:r>
            <a:endParaRPr lang="en-US" b="1" i="0" dirty="0" smtClean="0"/>
          </a:p>
          <a:p>
            <a:pPr algn="just"/>
            <a:endParaRPr lang="en-US" sz="4000" b="1" i="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3" name="Future Scope"/>
          <p:cNvSpPr txBox="1">
            <a:spLocks noGrp="1"/>
          </p:cNvSpPr>
          <p:nvPr>
            <p:ph type="title"/>
          </p:nvPr>
        </p:nvSpPr>
        <p:spPr>
          <a:xfrm>
            <a:off x="419100" y="482600"/>
            <a:ext cx="11861800" cy="723900"/>
          </a:xfrm>
          <a:prstGeom prst="rect">
            <a:avLst/>
          </a:prstGeom>
          <a:solidFill>
            <a:schemeClr val="accent5">
              <a:satOff val="7361"/>
              <a:lumOff val="7535"/>
            </a:schemeClr>
          </a:solidFill>
        </p:spPr>
        <p:txBody>
          <a:bodyPr>
            <a:normAutofit fontScale="90000"/>
          </a:bodyPr>
          <a:lstStyle>
            <a:lvl1pPr algn="ctr" defTabSz="426466">
              <a:spcBef>
                <a:spcPts val="0"/>
              </a:spcBef>
              <a:defRPr sz="4380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IN" b="1" dirty="0" smtClean="0"/>
              <a:t>Technical Paper</a:t>
            </a:r>
            <a:endParaRPr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1"/>
            <a:ext cx="12446000" cy="784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6" name="Content Placeholder 3" descr="t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4" y="1600200"/>
            <a:ext cx="12643656" cy="59435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118295074_2675x2907.jpeg" descr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6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7" name="Group  Me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algn="ctr" defTabSz="502412">
              <a:spcBef>
                <a:spcPts val="1200"/>
              </a:spcBef>
              <a:defRPr sz="3612" b="1" cap="none">
                <a:solidFill>
                  <a:srgbClr val="AA4831"/>
                </a:solidFill>
                <a:latin typeface="Iowan Old Style"/>
                <a:ea typeface="Iowan Old Style"/>
                <a:cs typeface="Iowan Old Style"/>
                <a:sym typeface="Iowan Old Style"/>
              </a:defRPr>
            </a:lvl1pPr>
          </a:lstStyle>
          <a:p>
            <a:r>
              <a:rPr lang="en-IN" sz="4000" dirty="0" smtClean="0">
                <a:latin typeface="Times" pitchFamily="18" charset="0"/>
              </a:rPr>
              <a:t>Group Members</a:t>
            </a:r>
            <a:endParaRPr sz="4000">
              <a:latin typeface="Times" pitchFamily="18" charset="0"/>
            </a:endParaRPr>
          </a:p>
        </p:txBody>
      </p:sp>
      <p:sp>
        <p:nvSpPr>
          <p:cNvPr id="138" name="Namrata Bomle (07)…"/>
          <p:cNvSpPr txBox="1">
            <a:spLocks noGrp="1"/>
          </p:cNvSpPr>
          <p:nvPr>
            <p:ph type="body" sz="quarter" idx="1"/>
          </p:nvPr>
        </p:nvSpPr>
        <p:spPr>
          <a:xfrm>
            <a:off x="635000" y="2667000"/>
            <a:ext cx="5791200" cy="434340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>
            <a:normAutofit fontScale="77500" lnSpcReduction="20000"/>
          </a:bodyPr>
          <a:lstStyle/>
          <a:p>
            <a:pPr marL="624114" indent="-624114">
              <a:defRPr sz="4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IN" dirty="0" smtClean="0"/>
          </a:p>
          <a:p>
            <a:pPr marL="624114" indent="-624114">
              <a:defRPr sz="4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IN" dirty="0" smtClean="0"/>
              <a:t>GUIDE: Prof. </a:t>
            </a:r>
            <a:r>
              <a:rPr lang="en-IN" dirty="0" err="1" smtClean="0"/>
              <a:t>Jyotsna</a:t>
            </a:r>
            <a:r>
              <a:rPr lang="en-IN" dirty="0" smtClean="0"/>
              <a:t> More</a:t>
            </a:r>
          </a:p>
          <a:p>
            <a:pPr marL="624114" indent="-624114">
              <a:defRPr sz="4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IN" dirty="0" err="1" smtClean="0"/>
              <a:t>Sayali</a:t>
            </a:r>
            <a:r>
              <a:rPr lang="en-IN" dirty="0" smtClean="0"/>
              <a:t> </a:t>
            </a:r>
            <a:r>
              <a:rPr lang="en-IN" dirty="0" err="1" smtClean="0"/>
              <a:t>Pawar</a:t>
            </a:r>
            <a:r>
              <a:rPr lang="en-IN" dirty="0" smtClean="0"/>
              <a:t> (XIEIT161735)</a:t>
            </a:r>
          </a:p>
          <a:p>
            <a:pPr marL="624114" indent="-624114">
              <a:defRPr sz="4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IN" dirty="0" err="1" smtClean="0"/>
              <a:t>Namrata</a:t>
            </a:r>
            <a:r>
              <a:rPr lang="en-IN" dirty="0" smtClean="0"/>
              <a:t> </a:t>
            </a:r>
            <a:r>
              <a:rPr lang="en-IN" dirty="0" err="1" smtClean="0"/>
              <a:t>Bomble</a:t>
            </a:r>
            <a:r>
              <a:rPr lang="en-IN" dirty="0" smtClean="0"/>
              <a:t>(XIEIT171866</a:t>
            </a:r>
            <a:r>
              <a:rPr smtClean="0"/>
              <a:t>)</a:t>
            </a:r>
            <a:endParaRPr/>
          </a:p>
          <a:p>
            <a:pPr marL="624114" indent="-624114">
              <a:defRPr sz="4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IN" dirty="0" err="1" smtClean="0"/>
              <a:t>Bhavin</a:t>
            </a:r>
            <a:r>
              <a:rPr lang="en-IN" dirty="0" smtClean="0"/>
              <a:t> </a:t>
            </a:r>
            <a:r>
              <a:rPr lang="en-IN" dirty="0" err="1" smtClean="0"/>
              <a:t>Nirmal</a:t>
            </a:r>
            <a:r>
              <a:rPr lang="en-IN" dirty="0" smtClean="0"/>
              <a:t>(XIEIT171870)</a:t>
            </a:r>
            <a:endParaRPr/>
          </a:p>
        </p:txBody>
      </p:sp>
      <p:grpSp>
        <p:nvGrpSpPr>
          <p:cNvPr id="141" name="group.gif"/>
          <p:cNvGrpSpPr/>
          <p:nvPr/>
        </p:nvGrpSpPr>
        <p:grpSpPr>
          <a:xfrm>
            <a:off x="6896100" y="2870200"/>
            <a:ext cx="5181600" cy="4292600"/>
            <a:chOff x="0" y="88900"/>
            <a:chExt cx="5181600" cy="4292600"/>
          </a:xfrm>
        </p:grpSpPr>
        <p:pic>
          <p:nvPicPr>
            <p:cNvPr id="140" name="group.gif" descr="group.g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4927600" cy="3695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9" name="group.gif" descr="group.gi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55600"/>
              <a:ext cx="5181600" cy="40259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500">
        <p:cove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  <p:bldP spid="141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/>
          </a:blip>
          <a:srcRect l="2257" t="129" r="26205" b="129"/>
          <a:stretch>
            <a:fillRect/>
          </a:stretch>
        </p:blipFill>
        <p:spPr>
          <a:xfrm>
            <a:off x="0" y="-412863"/>
            <a:ext cx="6883400" cy="10426926"/>
          </a:xfrm>
          <a:prstGeom prst="rect">
            <a:avLst/>
          </a:prstGeom>
        </p:spPr>
      </p:pic>
      <p:sp>
        <p:nvSpPr>
          <p:cNvPr id="148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9" name="Smart Parking System"/>
          <p:cNvSpPr txBox="1">
            <a:spLocks noGrp="1"/>
          </p:cNvSpPr>
          <p:nvPr>
            <p:ph type="title"/>
          </p:nvPr>
        </p:nvSpPr>
        <p:spPr>
          <a:xfrm>
            <a:off x="660400" y="596900"/>
            <a:ext cx="5397500" cy="16129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62204">
              <a:spcBef>
                <a:spcPts val="1400"/>
              </a:spcBef>
              <a:defRPr sz="3224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IN" dirty="0" smtClean="0"/>
              <a:t>EMPLOYEE RECOMMENDATION </a:t>
            </a:r>
            <a:r>
              <a:rPr smtClean="0"/>
              <a:t>System</a:t>
            </a:r>
            <a:endParaRPr/>
          </a:p>
        </p:txBody>
      </p:sp>
      <p:sp>
        <p:nvSpPr>
          <p:cNvPr id="150" name="To minimize the effects of on street parking upon road safety and congestion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435428" indent="-435428" algn="just">
              <a:defRPr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IN" dirty="0" smtClean="0">
              <a:solidFill>
                <a:srgbClr val="0D0D0D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The main objective of a company or organization is to reduce the manpower by automating the processes they are performing manually. </a:t>
            </a:r>
          </a:p>
          <a:p>
            <a:pPr algn="just"/>
            <a:r>
              <a:rPr lang="en-US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We provide a solution to one of the departments of the company, i.e. Human Resources Department. </a:t>
            </a:r>
          </a:p>
          <a:p>
            <a:pPr algn="just"/>
            <a:r>
              <a:rPr lang="en-US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In most of the companies, the employees are selected based on resumes which are manually analyzed and compared with other resumes which increases the use of human energy and utilizes a lot of time. </a:t>
            </a:r>
          </a:p>
          <a:p>
            <a:pPr algn="just"/>
            <a:r>
              <a:rPr lang="en-US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To provide solution to this problem, we are developing a working prototype of Employee Recommendation Using Machine Learning. </a:t>
            </a:r>
            <a:endParaRPr lang="en-US" dirty="0">
              <a:solidFill>
                <a:srgbClr val="0D0D0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1" name="Problem Definition"/>
          <p:cNvSpPr txBox="1"/>
          <p:nvPr/>
        </p:nvSpPr>
        <p:spPr>
          <a:xfrm>
            <a:off x="7019215" y="546887"/>
            <a:ext cx="5419912" cy="81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000" b="1" i="0" spc="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Problem Definition</a:t>
            </a:r>
          </a:p>
        </p:txBody>
      </p:sp>
      <p:pic>
        <p:nvPicPr>
          <p:cNvPr id="152" name="parking.jpg" descr="park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739930"/>
            <a:ext cx="6883400" cy="4727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1" animBg="1" advAuto="0"/>
      <p:bldP spid="152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118295074_2675x2907.jpeg" descr="118295074_2675x290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062" t="978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4" name="What is IOT"/>
          <p:cNvSpPr txBox="1"/>
          <p:nvPr/>
        </p:nvSpPr>
        <p:spPr>
          <a:xfrm>
            <a:off x="2438400" y="352713"/>
            <a:ext cx="8216900" cy="1749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0700" spc="10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IN" i="0" dirty="0" smtClean="0">
                <a:solidFill>
                  <a:srgbClr val="0D0D0D"/>
                </a:solidFill>
              </a:rPr>
              <a:t>Scope</a:t>
            </a:r>
            <a:endParaRPr i="0">
              <a:solidFill>
                <a:srgbClr val="0D0D0D"/>
              </a:solidFill>
            </a:endParaRPr>
          </a:p>
        </p:txBody>
      </p:sp>
      <p:sp>
        <p:nvSpPr>
          <p:cNvPr id="5" name="To minimize the effects of on street parking upon road safety and congestion.…"/>
          <p:cNvSpPr txBox="1">
            <a:spLocks/>
          </p:cNvSpPr>
          <p:nvPr/>
        </p:nvSpPr>
        <p:spPr>
          <a:xfrm>
            <a:off x="711200" y="2133600"/>
            <a:ext cx="11709400" cy="6578600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sz="3200" b="1" i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Employee Recommendation/Prediction System can be used by any organization or company to reduce the human effort.</a:t>
            </a:r>
          </a:p>
          <a:p>
            <a:pPr algn="just"/>
            <a:r>
              <a:rPr lang="en-US" sz="3200" b="1" i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Prediction of employees based on their Skill Set and Work Experience.</a:t>
            </a:r>
          </a:p>
          <a:p>
            <a:pPr algn="just"/>
            <a:r>
              <a:rPr lang="en-US" sz="3200" b="1" i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Employee Recommendation System will provide options to the Company to select the algorithms.</a:t>
            </a:r>
          </a:p>
          <a:p>
            <a:pPr algn="just"/>
            <a:r>
              <a:rPr lang="en-US" sz="3200" b="1" i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 system will be notifying the employees about the results of the selection process.</a:t>
            </a:r>
          </a:p>
          <a:p>
            <a:pPr algn="just"/>
            <a:r>
              <a:rPr lang="en-US" sz="3200" b="1" i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system will have the capability to analyze thousands of resumes of employees who will apply for a designation in a company.</a:t>
            </a:r>
          </a:p>
          <a:p>
            <a:pPr algn="just"/>
            <a:endParaRPr lang="en-US" sz="3200" b="1" i="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35428" marR="0" lvl="0" indent="-435428" algn="just" defTabSz="584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lang="en-IN" sz="30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a14="http://schemas.microsoft.com/office/drawing/2010/main" xmlns:m="http://schemas.openxmlformats.org/officeDocument/2006/math" xmlns="" Requires="p14">
      <p:transition spd="med" advClick="1" p14:dur="1000">
        <p:cover dir="r"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"/>
          <p:cNvSpPr>
            <a:spLocks noGrp="1"/>
          </p:cNvSpPr>
          <p:nvPr>
            <p:ph type="body" idx="14"/>
          </p:nvPr>
        </p:nvSpPr>
        <p:spPr>
          <a:xfrm>
            <a:off x="711200" y="1524000"/>
            <a:ext cx="11709400" cy="5080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9" name="Smart Parking System"/>
          <p:cNvSpPr txBox="1">
            <a:spLocks noGrp="1"/>
          </p:cNvSpPr>
          <p:nvPr>
            <p:ph type="title"/>
          </p:nvPr>
        </p:nvSpPr>
        <p:spPr>
          <a:xfrm>
            <a:off x="660400" y="596900"/>
            <a:ext cx="5397500" cy="16129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62204">
              <a:spcBef>
                <a:spcPts val="1400"/>
              </a:spcBef>
              <a:defRPr sz="3224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IN" dirty="0" smtClean="0"/>
              <a:t>EMPLOYEE RECOMMENDATION </a:t>
            </a:r>
            <a:r>
              <a:rPr smtClean="0"/>
              <a:t>System</a:t>
            </a:r>
            <a:endParaRPr/>
          </a:p>
        </p:txBody>
      </p:sp>
      <p:sp>
        <p:nvSpPr>
          <p:cNvPr id="150" name="To minimize the effects of on street parking upon road safety and congestion.…"/>
          <p:cNvSpPr txBox="1">
            <a:spLocks noGrp="1"/>
          </p:cNvSpPr>
          <p:nvPr>
            <p:ph type="body" sz="half" idx="1"/>
          </p:nvPr>
        </p:nvSpPr>
        <p:spPr>
          <a:xfrm>
            <a:off x="863600" y="1803400"/>
            <a:ext cx="11557000" cy="72263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Employee Recommendation/Prediction System can be used by any organization or company to reduce the human effort.</a:t>
            </a:r>
          </a:p>
          <a:p>
            <a:pPr algn="just"/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Prediction of employees based on their Skill Set and Work Experience.</a:t>
            </a:r>
          </a:p>
          <a:p>
            <a:pPr algn="just"/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The Employee Recommendation System will provide options to the Company to select the algorithms.</a:t>
            </a:r>
          </a:p>
          <a:p>
            <a:pPr algn="just"/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The  system will be notifying the employees about the results of the selection process.</a:t>
            </a:r>
          </a:p>
          <a:p>
            <a:pPr algn="just"/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The system will have the capability to analyze thousands of resumes of employees who will apply for a designation in a company.</a:t>
            </a:r>
          </a:p>
          <a:p>
            <a:pPr algn="just">
              <a:buNone/>
            </a:pPr>
            <a:endParaRPr lang="en-US" sz="3200" dirty="0" smtClean="0">
              <a:solidFill>
                <a:srgbClr val="0D0D0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Block diagram"/>
          <p:cNvSpPr txBox="1">
            <a:spLocks/>
          </p:cNvSpPr>
          <p:nvPr/>
        </p:nvSpPr>
        <p:spPr>
          <a:xfrm>
            <a:off x="635000" y="533400"/>
            <a:ext cx="11861800" cy="723900"/>
          </a:xfrm>
          <a:prstGeom prst="rect">
            <a:avLst/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7500" lnSpcReduction="10000"/>
          </a:bodyPr>
          <a:lstStyle>
            <a:lvl1pPr algn="ctr" defTabSz="490727">
              <a:spcBef>
                <a:spcPts val="0"/>
              </a:spcBef>
              <a:defRPr sz="4368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marR="0" lvl="0" indent="0" algn="ctr" defTabSz="490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i="0" spc="0" dirty="0" smtClean="0"/>
              <a:t>Scope</a:t>
            </a:r>
            <a:endParaRPr kumimoji="0" lang="en-IN" sz="4368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"/>
          <p:cNvSpPr>
            <a:spLocks noGrp="1"/>
          </p:cNvSpPr>
          <p:nvPr>
            <p:ph type="body" idx="14"/>
          </p:nvPr>
        </p:nvSpPr>
        <p:spPr>
          <a:xfrm>
            <a:off x="711200" y="1524000"/>
            <a:ext cx="11709400" cy="5080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9" name="Smart Parking System"/>
          <p:cNvSpPr txBox="1">
            <a:spLocks noGrp="1"/>
          </p:cNvSpPr>
          <p:nvPr>
            <p:ph type="title"/>
          </p:nvPr>
        </p:nvSpPr>
        <p:spPr>
          <a:xfrm>
            <a:off x="660400" y="596900"/>
            <a:ext cx="5397500" cy="16129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362204">
              <a:spcBef>
                <a:spcPts val="1400"/>
              </a:spcBef>
              <a:defRPr sz="3224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IN" dirty="0" smtClean="0"/>
              <a:t>EMPLOYEE RECOMMENDATION </a:t>
            </a:r>
            <a:r>
              <a:rPr smtClean="0"/>
              <a:t>System</a:t>
            </a:r>
            <a:endParaRPr/>
          </a:p>
        </p:txBody>
      </p:sp>
      <p:sp>
        <p:nvSpPr>
          <p:cNvPr id="150" name="To minimize the effects of on street parking upon road safety and congestion.…"/>
          <p:cNvSpPr txBox="1">
            <a:spLocks noGrp="1"/>
          </p:cNvSpPr>
          <p:nvPr>
            <p:ph type="body" sz="half" idx="1"/>
          </p:nvPr>
        </p:nvSpPr>
        <p:spPr>
          <a:xfrm>
            <a:off x="863600" y="1803400"/>
            <a:ext cx="11557000" cy="72263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algn="just"/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Candidates are required to upload their resumes on the website .</a:t>
            </a:r>
          </a:p>
          <a:p>
            <a:pPr algn="just"/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The Employee Recommendation System  is trained with the  dataset to predict the suitable employees.</a:t>
            </a:r>
          </a:p>
          <a:p>
            <a:pPr algn="just"/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Three algorithms (Logistic Regression, KNN, Naïve bays) are used to train the model. Model with the highest accuracy (KNN) is selected</a:t>
            </a:r>
          </a:p>
          <a:p>
            <a:pPr algn="just"/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The Employee Recommendation System will analyze the resumes and extract data from the resumes such as CGPA ,internships, projects, experience , etc.</a:t>
            </a:r>
          </a:p>
          <a:p>
            <a:pPr algn="just"/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The System will generate a list of employees after successful result of machine learning algorithm.</a:t>
            </a:r>
          </a:p>
          <a:p>
            <a:pPr lvl="0" algn="just"/>
            <a:r>
              <a:rPr lang="en-US" sz="320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Notify the selected candidates through ‘ERS’ by automating the process of sending emails manually.</a:t>
            </a:r>
          </a:p>
          <a:p>
            <a:pPr algn="just"/>
            <a:endParaRPr lang="en-US" sz="3200" dirty="0" smtClean="0">
              <a:solidFill>
                <a:srgbClr val="0D0D0D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Block diagram"/>
          <p:cNvSpPr txBox="1">
            <a:spLocks/>
          </p:cNvSpPr>
          <p:nvPr/>
        </p:nvSpPr>
        <p:spPr>
          <a:xfrm>
            <a:off x="635000" y="533400"/>
            <a:ext cx="11861800" cy="723900"/>
          </a:xfrm>
          <a:prstGeom prst="rect">
            <a:avLst/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7500" lnSpcReduction="10000"/>
          </a:bodyPr>
          <a:lstStyle>
            <a:lvl1pPr algn="ctr" defTabSz="490727">
              <a:spcBef>
                <a:spcPts val="0"/>
              </a:spcBef>
              <a:defRPr sz="4368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marR="0" lvl="0" indent="0" algn="ctr" defTabSz="490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i="0" spc="0" dirty="0" smtClean="0"/>
              <a:t>Work Flow</a:t>
            </a:r>
            <a:endParaRPr kumimoji="0" lang="en-IN" sz="4368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>
            <a:spLocks noGrp="1"/>
          </p:cNvSpPr>
          <p:nvPr>
            <p:ph type="body" idx="13"/>
          </p:nvPr>
        </p:nvSpPr>
        <p:spPr>
          <a:xfrm>
            <a:off x="419100" y="1574800"/>
            <a:ext cx="118618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Block diagram"/>
          <p:cNvSpPr txBox="1">
            <a:spLocks noGrp="1"/>
          </p:cNvSpPr>
          <p:nvPr>
            <p:ph type="title"/>
          </p:nvPr>
        </p:nvSpPr>
        <p:spPr>
          <a:xfrm>
            <a:off x="419100" y="482600"/>
            <a:ext cx="11861800" cy="723900"/>
          </a:xfrm>
          <a:prstGeom prst="rect">
            <a:avLst/>
          </a:prstGeom>
          <a:solidFill>
            <a:schemeClr val="accent5">
              <a:satOff val="7361"/>
              <a:lumOff val="7535"/>
            </a:schemeClr>
          </a:solidFill>
        </p:spPr>
        <p:txBody>
          <a:bodyPr>
            <a:normAutofit fontScale="90000"/>
          </a:bodyPr>
          <a:lstStyle>
            <a:lvl1pPr algn="ctr" defTabSz="490727">
              <a:spcBef>
                <a:spcPts val="0"/>
              </a:spcBef>
              <a:defRPr sz="4368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IN" dirty="0" smtClean="0"/>
              <a:t>System Architecture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0788" y="2371724"/>
            <a:ext cx="10563225" cy="5934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a14="http://schemas.microsoft.com/office/drawing/2010/main" xmlns:m="http://schemas.openxmlformats.org/officeDocument/2006/math" xmlns="" Requires="p14">
      <p:transition spd="fast" advClick="1" p14:dur="4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>
            <a:spLocks noGrp="1"/>
          </p:cNvSpPr>
          <p:nvPr>
            <p:ph type="body" idx="13"/>
          </p:nvPr>
        </p:nvSpPr>
        <p:spPr>
          <a:xfrm>
            <a:off x="419100" y="1574800"/>
            <a:ext cx="118618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Block diagram"/>
          <p:cNvSpPr txBox="1">
            <a:spLocks noGrp="1"/>
          </p:cNvSpPr>
          <p:nvPr>
            <p:ph type="title"/>
          </p:nvPr>
        </p:nvSpPr>
        <p:spPr>
          <a:xfrm>
            <a:off x="419100" y="482600"/>
            <a:ext cx="11861800" cy="723900"/>
          </a:xfrm>
          <a:prstGeom prst="rect">
            <a:avLst/>
          </a:prstGeom>
          <a:solidFill>
            <a:schemeClr val="accent5">
              <a:satOff val="7361"/>
              <a:lumOff val="7535"/>
            </a:schemeClr>
          </a:solidFill>
        </p:spPr>
        <p:txBody>
          <a:bodyPr>
            <a:noAutofit/>
          </a:bodyPr>
          <a:lstStyle>
            <a:lvl1pPr algn="ctr" defTabSz="490727">
              <a:spcBef>
                <a:spcPts val="0"/>
              </a:spcBef>
              <a:defRPr sz="4368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IN" sz="4400" b="1" dirty="0" smtClean="0"/>
              <a:t>Dataset</a:t>
            </a:r>
            <a:endParaRPr sz="4400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8400" y="1524000"/>
            <a:ext cx="10515600" cy="786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a14="http://schemas.microsoft.com/office/drawing/2010/main" xmlns:m="http://schemas.openxmlformats.org/officeDocument/2006/math" xmlns="" Requires="p14">
      <p:transition spd="fast" advClick="1" p14:dur="4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>
            <a:spLocks noGrp="1"/>
          </p:cNvSpPr>
          <p:nvPr>
            <p:ph type="body" idx="13"/>
          </p:nvPr>
        </p:nvSpPr>
        <p:spPr>
          <a:xfrm>
            <a:off x="419100" y="1574800"/>
            <a:ext cx="11861800" cy="0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Block diagram"/>
          <p:cNvSpPr txBox="1">
            <a:spLocks noGrp="1"/>
          </p:cNvSpPr>
          <p:nvPr>
            <p:ph type="title"/>
          </p:nvPr>
        </p:nvSpPr>
        <p:spPr>
          <a:xfrm>
            <a:off x="419100" y="482600"/>
            <a:ext cx="11861800" cy="723900"/>
          </a:xfrm>
          <a:prstGeom prst="rect">
            <a:avLst/>
          </a:prstGeom>
          <a:solidFill>
            <a:schemeClr val="accent5">
              <a:satOff val="7361"/>
              <a:lumOff val="7535"/>
            </a:schemeClr>
          </a:solidFill>
        </p:spPr>
        <p:txBody>
          <a:bodyPr>
            <a:noAutofit/>
          </a:bodyPr>
          <a:lstStyle>
            <a:lvl1pPr algn="ctr" defTabSz="490727">
              <a:spcBef>
                <a:spcPts val="0"/>
              </a:spcBef>
              <a:defRPr sz="4368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lang="en-US" sz="4400" b="1" dirty="0" smtClean="0"/>
              <a:t>Software/Hardware Requirements</a:t>
            </a:r>
            <a:endParaRPr lang="en-US" sz="4400" b="1" dirty="0"/>
          </a:p>
        </p:txBody>
      </p:sp>
      <p:sp>
        <p:nvSpPr>
          <p:cNvPr id="6" name="To minimize the effects of on street parking upon road safety and congestion.…"/>
          <p:cNvSpPr txBox="1">
            <a:spLocks/>
          </p:cNvSpPr>
          <p:nvPr/>
        </p:nvSpPr>
        <p:spPr>
          <a:xfrm>
            <a:off x="863600" y="1803400"/>
            <a:ext cx="11557000" cy="72263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sz="3600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HTML,CSS and </a:t>
            </a:r>
            <a:r>
              <a:rPr lang="en-IN" sz="3600" i="0" dirty="0" err="1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Nodejs</a:t>
            </a:r>
            <a:r>
              <a:rPr lang="en-IN" sz="3600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 to create user interface where users can upload their resumes .</a:t>
            </a:r>
          </a:p>
          <a:p>
            <a:pPr algn="just">
              <a:buFont typeface="Arial" pitchFamily="34" charset="0"/>
              <a:buChar char="•"/>
            </a:pPr>
            <a:r>
              <a:rPr lang="en-IN" sz="3600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pyPdf2, for reading PDF files into python.</a:t>
            </a:r>
          </a:p>
          <a:p>
            <a:pPr algn="just">
              <a:buFont typeface="Arial" pitchFamily="34" charset="0"/>
              <a:buChar char="•"/>
            </a:pPr>
            <a:r>
              <a:rPr lang="en-IN" sz="3600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Python </a:t>
            </a:r>
            <a:r>
              <a:rPr lang="en-IN" sz="3600" i="0" dirty="0" err="1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csv</a:t>
            </a:r>
            <a:r>
              <a:rPr lang="en-IN" sz="3600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 library for converting text files into </a:t>
            </a:r>
            <a:r>
              <a:rPr lang="en-IN" sz="3600" i="0" dirty="0" err="1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csv</a:t>
            </a:r>
            <a:r>
              <a:rPr lang="en-IN" sz="3600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 format.</a:t>
            </a:r>
          </a:p>
          <a:p>
            <a:pPr algn="just">
              <a:buFont typeface="Arial" pitchFamily="34" charset="0"/>
              <a:buChar char="•"/>
            </a:pPr>
            <a:r>
              <a:rPr lang="en-IN" sz="3600" i="0" dirty="0" err="1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Nltk</a:t>
            </a:r>
            <a:r>
              <a:rPr lang="en-IN" sz="3600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 a python library can be used  for text mining/information extraction from the resumes(</a:t>
            </a:r>
            <a:r>
              <a:rPr lang="en-IN" sz="3600" i="0" dirty="0" err="1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csv</a:t>
            </a:r>
            <a:r>
              <a:rPr lang="en-IN" sz="3600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 form), such as to find out the skill set and education details for the candidate</a:t>
            </a:r>
          </a:p>
          <a:p>
            <a:pPr algn="just">
              <a:buFont typeface="Arial" pitchFamily="34" charset="0"/>
              <a:buChar char="•"/>
            </a:pPr>
            <a:r>
              <a:rPr lang="en-IN" sz="3600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KNN, Logistic Regression, Naive Bays algorithm for recommendation</a:t>
            </a:r>
          </a:p>
          <a:p>
            <a:pPr algn="just">
              <a:buFont typeface="Arial" pitchFamily="34" charset="0"/>
              <a:buChar char="•"/>
            </a:pPr>
            <a:r>
              <a:rPr lang="en-IN" sz="3600" i="0" dirty="0" smtClean="0">
                <a:solidFill>
                  <a:srgbClr val="0D0D0D"/>
                </a:solidFill>
                <a:latin typeface="Times New Roman" pitchFamily="18" charset="0"/>
                <a:cs typeface="Times New Roman" pitchFamily="18" charset="0"/>
              </a:rPr>
              <a:t>Email Notification</a:t>
            </a:r>
          </a:p>
          <a:p>
            <a:pPr algn="just"/>
            <a:endParaRPr lang="en-US" sz="3600" i="0" dirty="0" smtClean="0">
              <a:solidFill>
                <a:srgbClr val="0D0D0D"/>
              </a:solidFill>
              <a:latin typeface="Times New Roman" pitchFamily="18" charset="0"/>
              <a:cs typeface="Times New Roman" pitchFamily="18" charset="0"/>
            </a:endParaRPr>
          </a:p>
          <a:p>
            <a:pPr marL="469900" marR="0" lvl="0" indent="-469900" algn="just" defTabSz="584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75000"/>
              <a:buFont typeface="Zapf Dingbats"/>
              <a:buChar char="➤"/>
              <a:tabLst/>
              <a:defRPr/>
            </a:pPr>
            <a:endParaRPr kumimoji="0" lang="en-US" sz="3600" i="0" u="none" strike="noStrike" kern="0" cap="none" spc="0" normalizeH="0" baseline="0" noProof="0" dirty="0" smtClean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  <a:sym typeface="Iowan Old Styl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a14="http://schemas.microsoft.com/office/drawing/2010/main" xmlns:m="http://schemas.openxmlformats.org/officeDocument/2006/math" xmlns="" Requires="p14">
      <p:transition spd="fast" advClick="1" p14:dur="400">
        <p14:doors dir="vert"/>
      </p:transition>
    </mc:Choice>
    <mc:Fallback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596</Words>
  <PresentationFormat>Custom</PresentationFormat>
  <Paragraphs>61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New_Template9</vt:lpstr>
      <vt:lpstr>Employee recommendation system</vt:lpstr>
      <vt:lpstr>Group Members</vt:lpstr>
      <vt:lpstr>EMPLOYEE RECOMMENDATION System</vt:lpstr>
      <vt:lpstr>Slide 4</vt:lpstr>
      <vt:lpstr>EMPLOYEE RECOMMENDATION System</vt:lpstr>
      <vt:lpstr>EMPLOYEE RECOMMENDATION System</vt:lpstr>
      <vt:lpstr>System Architecture</vt:lpstr>
      <vt:lpstr>Dataset</vt:lpstr>
      <vt:lpstr>Software/Hardware Requirements</vt:lpstr>
      <vt:lpstr>Results</vt:lpstr>
      <vt:lpstr>Results</vt:lpstr>
      <vt:lpstr>Results</vt:lpstr>
      <vt:lpstr>Conclusion</vt:lpstr>
      <vt:lpstr>References</vt:lpstr>
      <vt:lpstr>Technical Paper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cp:lastModifiedBy>Sayali</cp:lastModifiedBy>
  <cp:revision>31</cp:revision>
  <dcterms:modified xsi:type="dcterms:W3CDTF">2020-05-15T14:20:38Z</dcterms:modified>
</cp:coreProperties>
</file>